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339" r:id="rId3"/>
    <p:sldId id="340" r:id="rId4"/>
    <p:sldId id="323" r:id="rId5"/>
    <p:sldId id="291" r:id="rId6"/>
    <p:sldId id="263" r:id="rId7"/>
    <p:sldId id="334" r:id="rId8"/>
    <p:sldId id="333" r:id="rId9"/>
    <p:sldId id="331" r:id="rId10"/>
    <p:sldId id="311" r:id="rId11"/>
    <p:sldId id="335" r:id="rId12"/>
    <p:sldId id="336" r:id="rId13"/>
    <p:sldId id="332" r:id="rId14"/>
    <p:sldId id="326" r:id="rId15"/>
    <p:sldId id="268" r:id="rId16"/>
    <p:sldId id="320" r:id="rId17"/>
    <p:sldId id="330" r:id="rId18"/>
    <p:sldId id="328" r:id="rId19"/>
    <p:sldId id="322" r:id="rId20"/>
    <p:sldId id="321" r:id="rId21"/>
    <p:sldId id="267" r:id="rId22"/>
    <p:sldId id="338" r:id="rId23"/>
    <p:sldId id="266" r:id="rId24"/>
    <p:sldId id="343" r:id="rId25"/>
    <p:sldId id="286" r:id="rId26"/>
    <p:sldId id="344" r:id="rId27"/>
    <p:sldId id="329" r:id="rId28"/>
    <p:sldId id="345" r:id="rId29"/>
    <p:sldId id="342" r:id="rId30"/>
    <p:sldId id="327" r:id="rId31"/>
    <p:sldId id="341" r:id="rId32"/>
    <p:sldId id="348" r:id="rId33"/>
    <p:sldId id="349" r:id="rId34"/>
    <p:sldId id="347" r:id="rId35"/>
    <p:sldId id="346" r:id="rId36"/>
    <p:sldId id="350" r:id="rId37"/>
    <p:sldId id="325" r:id="rId38"/>
    <p:sldId id="337" r:id="rId39"/>
  </p:sldIdLst>
  <p:sldSz cx="9144000" cy="6858000" type="screen4x3"/>
  <p:notesSz cx="6888163" cy="100203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FCAE12"/>
    <a:srgbClr val="FF9933"/>
    <a:srgbClr val="FDD37F"/>
    <a:srgbClr val="33CCCC"/>
    <a:srgbClr val="9966FF"/>
    <a:srgbClr val="FF3300"/>
    <a:srgbClr val="CC0066"/>
    <a:srgbClr val="CCFF3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5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C6D13BC8-1E54-4A2E-A29E-D32EE19BC356}" type="datetimeFigureOut">
              <a:rPr lang="ru-RU"/>
              <a:pPr>
                <a:defRPr/>
              </a:pPr>
              <a:t>04.12.2012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9800" y="750888"/>
            <a:ext cx="5008563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16" tIns="48308" rIns="96616" bIns="48308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10213" cy="4510088"/>
          </a:xfrm>
          <a:prstGeom prst="rect">
            <a:avLst/>
          </a:prstGeom>
        </p:spPr>
        <p:txBody>
          <a:bodyPr vert="horz" lIns="96616" tIns="48308" rIns="96616" bIns="48308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7063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7063"/>
            <a:ext cx="2984500" cy="501650"/>
          </a:xfrm>
          <a:prstGeom prst="rect">
            <a:avLst/>
          </a:prstGeom>
        </p:spPr>
        <p:txBody>
          <a:bodyPr vert="horz" lIns="96616" tIns="48308" rIns="96616" bIns="4830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391AFCF6-8471-444F-8FBB-0DEEE83B46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76641F-C13E-4B9A-AF3F-A984DE1F9FC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1E852-DDD3-4A40-A05B-524C525CF294}" type="datetimeFigureOut">
              <a:rPr lang="ru-RU"/>
              <a:pPr>
                <a:defRPr/>
              </a:pPr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AE2C3-9E80-4795-919D-D2E827FB6D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150AD-2CDC-4ED6-AB0E-17663F077DA6}" type="datetimeFigureOut">
              <a:rPr lang="ru-RU"/>
              <a:pPr>
                <a:defRPr/>
              </a:pPr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4EB11C-AB91-46E7-A404-0D899428CD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79EEC-1082-45D0-B1E7-9DAE9F373781}" type="datetimeFigureOut">
              <a:rPr lang="ru-RU"/>
              <a:pPr>
                <a:defRPr/>
              </a:pPr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6977F6-FB03-4957-B176-83C1543B73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05431-A5D9-4DB7-8520-102F5ABE4F39}" type="datetimeFigureOut">
              <a:rPr lang="ru-RU"/>
              <a:pPr>
                <a:defRPr/>
              </a:pPr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852EE3-BB86-44BF-B930-E35C077057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10807-A3F3-44B8-BC15-1385DDE9EB16}" type="datetimeFigureOut">
              <a:rPr lang="ru-RU"/>
              <a:pPr>
                <a:defRPr/>
              </a:pPr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7C12D-E44F-4536-A7F9-B36C634C12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A9F6CD-21E5-4E5D-8EC9-C5A96C22E65C}" type="datetimeFigureOut">
              <a:rPr lang="ru-RU"/>
              <a:pPr>
                <a:defRPr/>
              </a:pPr>
              <a:t>04.12.2012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6EE2C-AC72-451D-901E-E973E7103A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2EDB7-A0CC-402A-A0B6-9072E82F0F3D}" type="datetimeFigureOut">
              <a:rPr lang="ru-RU"/>
              <a:pPr>
                <a:defRPr/>
              </a:pPr>
              <a:t>04.12.2012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136D83-83EF-4834-B780-5BA66A0E41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1B6A6-F55A-444A-992C-78A332447D56}" type="datetimeFigureOut">
              <a:rPr lang="ru-RU"/>
              <a:pPr>
                <a:defRPr/>
              </a:pPr>
              <a:t>04.12.2012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16ABE1-B33D-45F6-AFB2-38243C6537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E4666-BE1E-4466-80D2-FA6810AB026D}" type="datetimeFigureOut">
              <a:rPr lang="ru-RU"/>
              <a:pPr>
                <a:defRPr/>
              </a:pPr>
              <a:t>04.12.2012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E88E3-6B66-439B-B312-8907D986CF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88E7E-CC0E-460C-9303-BFE27E0D394E}" type="datetimeFigureOut">
              <a:rPr lang="ru-RU"/>
              <a:pPr>
                <a:defRPr/>
              </a:pPr>
              <a:t>04.12.2012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86C66-52A9-49C3-98CD-CAD81BBC27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27F04-EC5B-4B77-8C85-197965C5AC88}" type="datetimeFigureOut">
              <a:rPr lang="ru-RU"/>
              <a:pPr>
                <a:defRPr/>
              </a:pPr>
              <a:t>04.12.2012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6CD97A-9E0B-475F-9342-B1D8CF5298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7FF830E-B55F-47EE-8AB6-8DEE34EDBD28}" type="datetimeFigureOut">
              <a:rPr lang="ru-RU"/>
              <a:pPr>
                <a:defRPr/>
              </a:pPr>
              <a:t>04.12.2012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451581D-D397-4665-B2EC-5402898637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hyperlink" Target="http://ru.wikipedia.org/wiki/%D0%98%D0%B7%D0%BE%D0%B1%D1%80%D0%B0%D0%B6%D0%B5%D0%BD%D0%B8%D0%B5:Battle_of_moscow03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71%20&#1083;&#1077;&#1090;&#1080;&#1077;%20&#1073;&#1080;&#1090;&#1074;&#1099;%20&#1087;&#1086;%20&#1052;&#1086;&#1089;&#1082;&#1074;&#1086;&#1081;\&#1057;%20&#1055;&#1054;&#1063;&#1058;&#1067;\3012.mpg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71%20&#1083;&#1077;&#1090;&#1080;&#1077;%20&#1073;&#1080;&#1090;&#1074;&#1099;%20&#1087;&#1086;%20&#1052;&#1086;&#1089;&#1082;&#1074;&#1086;&#1081;\&#1057;%20&#1055;&#1054;&#1063;&#1058;&#1067;\3045.mpg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hyperlink" Target="http://www.ljplus.ru/img4/g/r/gromovski/newphoto851.jpg" TargetMode="Externa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71%20&#1083;&#1077;&#1090;&#1080;&#1077;%20&#1073;&#1080;&#1090;&#1074;&#1099;%20&#1087;&#1086;%20&#1052;&#1086;&#1089;&#1082;&#1074;&#1086;&#1081;\&#1057;%20&#1055;&#1054;&#1063;&#1058;&#1067;\3008.mpg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ratnikjournal.narod.ru/200801/ogon.jpg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gif"/><Relationship Id="rId4" Type="http://schemas.openxmlformats.org/officeDocument/2006/relationships/hyperlink" Target="http://www.artgif.ru/OGON/ogon025.gi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71%20&#1083;&#1077;&#1090;&#1080;&#1077;%20&#1073;&#1080;&#1090;&#1074;&#1099;%20&#1087;&#1086;%20&#1052;&#1086;&#1089;&#1082;&#1074;&#1086;&#1081;\&#1051;&#1077;&#1074;&#1080;&#1090;&#1072;&#1085;%20-%20&#1054;%20&#1085;&#1072;&#1095;&#1072;&#1083;&#1077;%20&#1042;&#1054;&#1042;%20(mp3ostrov.com).mp3" TargetMode="Externa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71%20&#1083;&#1077;&#1090;&#1080;&#1077;%20&#1073;&#1080;&#1090;&#1074;&#1099;%20&#1087;&#1086;%20&#1052;&#1086;&#1089;&#1082;&#1074;&#1086;&#1081;\Marsh-Proschanie-slavyanki(mp3-sait.info)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\Desktop\71%20&#1083;&#1077;&#1090;&#1080;&#1077;%20&#1073;&#1080;&#1090;&#1074;&#1099;%20&#1087;&#1086;%20&#1052;&#1086;&#1089;&#1082;&#1074;&#1086;&#1081;\&#1057;%20&#1055;&#1054;&#1063;&#1058;&#1067;\3037.mpg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42852"/>
            <a:ext cx="6072198" cy="1214422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Классный час</a:t>
            </a:r>
            <a:endParaRPr lang="ru-RU" sz="72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34" y="5429264"/>
            <a:ext cx="8310562" cy="1239826"/>
          </a:xfrm>
        </p:spPr>
        <p:txBody>
          <a:bodyPr rtlCol="0">
            <a:noAutofit/>
          </a:bodyPr>
          <a:lstStyle/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54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Тема:«Отстоим  Москву»</a:t>
            </a:r>
            <a:endParaRPr lang="ru-RU" sz="5400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500034" y="357166"/>
            <a:ext cx="8143932" cy="1071570"/>
            <a:chOff x="500034" y="357166"/>
            <a:chExt cx="8072494" cy="1071570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4" name="Прямоугольник 3"/>
            <p:cNvSpPr/>
            <p:nvPr/>
          </p:nvSpPr>
          <p:spPr>
            <a:xfrm>
              <a:off x="500034" y="357166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00034" y="571480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00034" y="785794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00034" y="1000108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00034" y="1214422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500034" y="285728"/>
            <a:ext cx="8143932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273050"/>
          </a:sp3d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Битва под Москвой</a:t>
            </a:r>
            <a:endParaRPr lang="ru-RU" sz="72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7891" name="Picture 10" descr="300px-Battle_of_moscow03">
            <a:hlinkClick r:id="rId2" tooltip="&quot;Белорусский вокзал. Противотанковые сооружения на улицах Москвы&quot;"/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85720" y="3500438"/>
            <a:ext cx="2857500" cy="1905000"/>
          </a:xfrm>
          <a:ln>
            <a:solidFill>
              <a:schemeClr val="tx1"/>
            </a:solidFill>
          </a:ln>
        </p:spPr>
      </p:pic>
      <p:pic>
        <p:nvPicPr>
          <p:cNvPr id="37892" name="Picture 14" descr="22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28992" y="1571612"/>
            <a:ext cx="2786062" cy="192882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7893" name="Picture 3" descr="C:\Users\Максим\Desktop\Игорь учеба\Военные фото\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1428736"/>
            <a:ext cx="285750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4" descr="4928C4A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7554" y="3714752"/>
            <a:ext cx="2786062" cy="195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4" descr="35DFF33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57950" y="1428736"/>
            <a:ext cx="2286000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6" name="Picture 4" descr="BF2011C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15074" y="4214818"/>
            <a:ext cx="2643217" cy="231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0" y="6000768"/>
            <a:ext cx="42818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3663" indent="269875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Фронтовая Москва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500702"/>
            <a:ext cx="9144000" cy="114298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Чтобы город был неузнаваемым для вражеских летчиков, </a:t>
            </a:r>
          </a:p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 воздуха, его тщательно замаскировали, например,  </a:t>
            </a:r>
          </a:p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здании Большого театра нарисовали кусты, деревья, дороги. </a:t>
            </a:r>
            <a:endParaRPr lang="ru-RU" sz="20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 descr="Картинка 87 из 1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643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8"/>
          <p:cNvGrpSpPr/>
          <p:nvPr/>
        </p:nvGrpSpPr>
        <p:grpSpPr>
          <a:xfrm>
            <a:off x="500034" y="357166"/>
            <a:ext cx="8143932" cy="1071570"/>
            <a:chOff x="500034" y="357166"/>
            <a:chExt cx="8072494" cy="1071570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4" name="Прямоугольник 3"/>
            <p:cNvSpPr/>
            <p:nvPr/>
          </p:nvSpPr>
          <p:spPr>
            <a:xfrm>
              <a:off x="500034" y="357166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00034" y="571480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00034" y="785794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00034" y="1000108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00034" y="1214422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43932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273050"/>
          </a:sp3d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Битва под Москвой</a:t>
            </a:r>
            <a:endParaRPr lang="ru-RU" sz="72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" name="3012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357290" y="1428737"/>
            <a:ext cx="6827888" cy="5143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8"/>
          <p:cNvGrpSpPr/>
          <p:nvPr/>
        </p:nvGrpSpPr>
        <p:grpSpPr>
          <a:xfrm>
            <a:off x="500034" y="357166"/>
            <a:ext cx="8143932" cy="1071570"/>
            <a:chOff x="500034" y="357166"/>
            <a:chExt cx="8072494" cy="1071570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4" name="Прямоугольник 3"/>
            <p:cNvSpPr/>
            <p:nvPr/>
          </p:nvSpPr>
          <p:spPr>
            <a:xfrm>
              <a:off x="500034" y="357166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00034" y="571480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00034" y="785794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00034" y="1000108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00034" y="1214422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43932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273050"/>
          </a:sp3d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Битва под Москвой</a:t>
            </a:r>
            <a:endParaRPr lang="ru-RU" sz="72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10" name="Picture 2" descr="Картинка 7 из 1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8429652" cy="4873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786454"/>
            <a:ext cx="9144000" cy="85725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latin typeface="+mj-lt"/>
              </a:rPr>
              <a:t>7 ноября 1941 г. на Красной площади состоялся военный парад. </a:t>
            </a:r>
          </a:p>
          <a:p>
            <a:r>
              <a:rPr lang="ru-RU" sz="2400" b="1" dirty="0" smtClean="0">
                <a:solidFill>
                  <a:srgbClr val="FFFF00"/>
                </a:solidFill>
                <a:latin typeface="+mj-lt"/>
              </a:rPr>
              <a:t>Его участники прямо с парада уходили фронт. </a:t>
            </a:r>
            <a:endParaRPr lang="ru-RU" sz="2400" b="1" dirty="0">
              <a:solidFill>
                <a:srgbClr val="FFFF00"/>
              </a:solidFill>
              <a:latin typeface="+mj-lt"/>
            </a:endParaRPr>
          </a:p>
        </p:txBody>
      </p:sp>
      <p:pic>
        <p:nvPicPr>
          <p:cNvPr id="28673" name="Picture 1" descr="G:\БИТВА ПОД МОСКВОЙ\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85728"/>
            <a:ext cx="8643998" cy="5605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500034" y="357166"/>
            <a:ext cx="8143932" cy="1071570"/>
            <a:chOff x="500034" y="357166"/>
            <a:chExt cx="8072494" cy="1071570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4" name="Прямоугольник 3"/>
            <p:cNvSpPr/>
            <p:nvPr/>
          </p:nvSpPr>
          <p:spPr>
            <a:xfrm>
              <a:off x="500034" y="357166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00034" y="571480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00034" y="785794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00034" y="1000108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00034" y="1214422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8143932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273050"/>
          </a:sp3d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Парад на Красной площади</a:t>
            </a:r>
            <a:br>
              <a:rPr lang="ru-RU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</a:br>
            <a:endParaRPr lang="ru-RU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27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596" y="1428736"/>
            <a:ext cx="3786187" cy="2428875"/>
          </a:xfrm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071942"/>
            <a:ext cx="3742922" cy="2500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071942"/>
            <a:ext cx="378837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2" y="1428736"/>
            <a:ext cx="378618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8"/>
          <p:cNvGrpSpPr/>
          <p:nvPr/>
        </p:nvGrpSpPr>
        <p:grpSpPr>
          <a:xfrm>
            <a:off x="500034" y="357166"/>
            <a:ext cx="8143932" cy="1071570"/>
            <a:chOff x="500034" y="357166"/>
            <a:chExt cx="8072494" cy="1071570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4" name="Прямоугольник 3"/>
            <p:cNvSpPr/>
            <p:nvPr/>
          </p:nvSpPr>
          <p:spPr>
            <a:xfrm>
              <a:off x="500034" y="357166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00034" y="571480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00034" y="785794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00034" y="1000108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00034" y="1214422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43932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273050"/>
          </a:sp3d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История в лицах</a:t>
            </a:r>
            <a:endParaRPr lang="ru-RU" sz="72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5786430"/>
            <a:ext cx="8715404" cy="107157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Оборону Москвы возглавил генерал </a:t>
            </a:r>
          </a:p>
          <a:p>
            <a:pPr>
              <a:spcBef>
                <a:spcPts val="0"/>
              </a:spcBef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Георгий Константинович Жуков. 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3314" name="Picture 2" descr="Картинка 19 из 553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0562" cy="58448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2"/>
          <p:cNvSpPr txBox="1">
            <a:spLocks/>
          </p:cNvSpPr>
          <p:nvPr/>
        </p:nvSpPr>
        <p:spPr>
          <a:xfrm>
            <a:off x="108000" y="5886024"/>
            <a:ext cx="8928000" cy="972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algn="ctr" defTabSz="914400" rtl="0" eaLnBrk="1" fontAlgn="auto" latinLnBrk="0" hangingPunct="1"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uLnTx/>
                <a:uFillTx/>
                <a:ea typeface="+mn-ea"/>
                <a:cs typeface="+mn-cs"/>
              </a:rPr>
              <a:t>Мужчин, ушедших на фронт, заменили женщины, старики, подростки. </a:t>
            </a:r>
          </a:p>
          <a:p>
            <a:pPr marL="342900" marR="0" lvl="0" indent="-342900" algn="l" defTabSz="914400" rtl="0" eaLnBrk="1" fontAlgn="auto" latinLnBrk="0" hangingPunct="1"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ea typeface="+mn-ea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8000" y="-24"/>
            <a:ext cx="8928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algn="ctr">
              <a:defRPr/>
            </a:pPr>
            <a:r>
              <a:rPr lang="ru-RU" sz="2800" b="1" dirty="0" smtClean="0">
                <a:solidFill>
                  <a:srgbClr val="FFFF00"/>
                </a:solidFill>
              </a:rPr>
              <a:t>Днем и ночью работали московские заводы. </a:t>
            </a:r>
          </a:p>
          <a:p>
            <a:pPr marL="342900" lvl="0" algn="ctr">
              <a:defRPr/>
            </a:pPr>
            <a:r>
              <a:rPr lang="ru-RU" sz="2800" b="1" dirty="0" smtClean="0">
                <a:solidFill>
                  <a:srgbClr val="FFFF00"/>
                </a:solidFill>
              </a:rPr>
              <a:t>Они готовили оружие для борьбы с врагом. </a:t>
            </a:r>
          </a:p>
        </p:txBody>
      </p:sp>
      <p:pic>
        <p:nvPicPr>
          <p:cNvPr id="5" name="Picture 4" descr="Картинка 11 из 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0778" y="1071546"/>
            <a:ext cx="7822445" cy="462951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8"/>
          <p:cNvGrpSpPr/>
          <p:nvPr/>
        </p:nvGrpSpPr>
        <p:grpSpPr>
          <a:xfrm>
            <a:off x="500034" y="357166"/>
            <a:ext cx="8143932" cy="1071570"/>
            <a:chOff x="500034" y="357166"/>
            <a:chExt cx="8072494" cy="1071570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4" name="Прямоугольник 3"/>
            <p:cNvSpPr/>
            <p:nvPr/>
          </p:nvSpPr>
          <p:spPr>
            <a:xfrm>
              <a:off x="500034" y="357166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00034" y="571480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00034" y="785794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00034" y="1000108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00034" y="1214422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43932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273050"/>
          </a:sp3d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72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" name="Picture 3" descr="Копия 053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1500174"/>
            <a:ext cx="4857784" cy="5126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714356"/>
            <a:ext cx="7945299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Овал 4"/>
          <p:cNvSpPr/>
          <p:nvPr/>
        </p:nvSpPr>
        <p:spPr>
          <a:xfrm>
            <a:off x="7000892" y="5072074"/>
            <a:ext cx="1643074" cy="107157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1" name="Picture 3" descr="C:\Users\Admin\Desktop\71 летие битвы по Москвой\mod_article1146475_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3786190"/>
            <a:ext cx="3275015" cy="3289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8"/>
          <p:cNvGrpSpPr/>
          <p:nvPr/>
        </p:nvGrpSpPr>
        <p:grpSpPr>
          <a:xfrm>
            <a:off x="500034" y="357166"/>
            <a:ext cx="8143932" cy="1071570"/>
            <a:chOff x="500034" y="357166"/>
            <a:chExt cx="8072494" cy="1071570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4" name="Прямоугольник 3"/>
            <p:cNvSpPr/>
            <p:nvPr/>
          </p:nvSpPr>
          <p:spPr>
            <a:xfrm>
              <a:off x="500034" y="357166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00034" y="571480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00034" y="785794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00034" y="1000108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00034" y="1214422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43932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273050"/>
          </a:sp3d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Битва под Москвой</a:t>
            </a:r>
            <a:endParaRPr lang="ru-RU" sz="72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" name="3045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357290" y="1451355"/>
            <a:ext cx="6732638" cy="50494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6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500034" y="357166"/>
            <a:ext cx="8143932" cy="1071570"/>
            <a:chOff x="500034" y="357166"/>
            <a:chExt cx="8072494" cy="1071570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4" name="Прямоугольник 3"/>
            <p:cNvSpPr/>
            <p:nvPr/>
          </p:nvSpPr>
          <p:spPr>
            <a:xfrm>
              <a:off x="500034" y="357166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00034" y="571480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00034" y="785794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00034" y="1000108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00034" y="1214422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43932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273050"/>
          </a:sp3d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Битва под Москвой</a:t>
            </a:r>
            <a:endParaRPr lang="ru-RU" sz="72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2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0034" y="1428736"/>
            <a:ext cx="2714615" cy="3529000"/>
          </a:xfrm>
        </p:spPr>
      </p:pic>
      <p:pic>
        <p:nvPicPr>
          <p:cNvPr id="3072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1428736"/>
            <a:ext cx="2980453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214282" y="4572008"/>
            <a:ext cx="3659868" cy="10156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FF00"/>
                </a:solidFill>
                <a:latin typeface="Georgia" pitchFamily="18" charset="0"/>
              </a:rPr>
              <a:t>Генерал Панфилов И.В.,</a:t>
            </a:r>
          </a:p>
          <a:p>
            <a:pPr algn="ctr"/>
            <a:r>
              <a:rPr lang="ru-RU" sz="2000" b="1" dirty="0">
                <a:solidFill>
                  <a:srgbClr val="FFFF00"/>
                </a:solidFill>
                <a:latin typeface="Georgia" pitchFamily="18" charset="0"/>
              </a:rPr>
              <a:t>  командующий 316 стрелковой дивизией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429256" y="4429132"/>
            <a:ext cx="3355856" cy="10156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Georgia" pitchFamily="18" charset="0"/>
              </a:rPr>
              <a:t>Младший</a:t>
            </a: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Georgia" pitchFamily="18" charset="0"/>
              </a:rPr>
              <a:t> </a:t>
            </a:r>
            <a:r>
              <a:rPr lang="ru-RU" sz="2000" b="1" dirty="0">
                <a:solidFill>
                  <a:srgbClr val="FFFF00"/>
                </a:solidFill>
                <a:latin typeface="Georgia" pitchFamily="18" charset="0"/>
              </a:rPr>
              <a:t>политрук </a:t>
            </a:r>
            <a:endParaRPr lang="ru-RU" sz="2000" b="1" dirty="0" smtClean="0">
              <a:solidFill>
                <a:srgbClr val="FFFF00"/>
              </a:solidFill>
              <a:latin typeface="Georgia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FFFF00"/>
                </a:solidFill>
                <a:latin typeface="Georgia" pitchFamily="18" charset="0"/>
              </a:rPr>
              <a:t>Клочков </a:t>
            </a:r>
            <a:r>
              <a:rPr lang="ru-RU" sz="2000" b="1" dirty="0">
                <a:solidFill>
                  <a:srgbClr val="FFFF00"/>
                </a:solidFill>
                <a:latin typeface="Georgia" pitchFamily="18" charset="0"/>
              </a:rPr>
              <a:t>В.Г</a:t>
            </a:r>
            <a:r>
              <a:rPr lang="ru-RU" sz="2000" b="1" dirty="0" smtClean="0">
                <a:solidFill>
                  <a:srgbClr val="FFFF00"/>
                </a:solidFill>
                <a:latin typeface="Georgia" pitchFamily="18" charset="0"/>
              </a:rPr>
              <a:t>.</a:t>
            </a:r>
            <a:r>
              <a:rPr lang="ru-RU" sz="2000" b="1" dirty="0" smtClean="0">
                <a:solidFill>
                  <a:srgbClr val="1E1C11"/>
                </a:solidFill>
                <a:latin typeface="Georgia" pitchFamily="18" charset="0"/>
              </a:rPr>
              <a:t>  </a:t>
            </a:r>
            <a:endParaRPr lang="ru-RU" sz="2000" b="1" dirty="0">
              <a:solidFill>
                <a:srgbClr val="1E1C11"/>
              </a:solidFill>
              <a:latin typeface="Georgia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071538" y="5774432"/>
            <a:ext cx="751842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3" indent="269875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Велика Россия, а отступать   некуда – позади Москва!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Картинка 1 из 121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0"/>
            <a:ext cx="4572000" cy="6875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4714876" y="5143512"/>
            <a:ext cx="4286280" cy="150017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dirty="0" smtClean="0">
                <a:latin typeface="Georgia" pitchFamily="18" charset="0"/>
              </a:rPr>
              <a:t>Космодемьянская </a:t>
            </a:r>
            <a:br>
              <a:rPr lang="ru-RU" sz="2400" b="1" dirty="0" smtClean="0">
                <a:latin typeface="Georgia" pitchFamily="18" charset="0"/>
              </a:rPr>
            </a:br>
            <a:r>
              <a:rPr lang="ru-RU" sz="2400" b="1" dirty="0" smtClean="0">
                <a:latin typeface="Georgia" pitchFamily="18" charset="0"/>
              </a:rPr>
              <a:t>Зоя </a:t>
            </a:r>
            <a:r>
              <a:rPr lang="ru-RU" sz="2400" b="1" dirty="0" smtClean="0">
                <a:latin typeface="Georgia" pitchFamily="18" charset="0"/>
              </a:rPr>
              <a:t/>
            </a:r>
            <a:br>
              <a:rPr lang="ru-RU" sz="2400" b="1" dirty="0" smtClean="0">
                <a:latin typeface="Georgia" pitchFamily="18" charset="0"/>
              </a:rPr>
            </a:br>
            <a:r>
              <a:rPr lang="ru-RU" sz="2400" b="1" dirty="0" smtClean="0">
                <a:latin typeface="Georgia" pitchFamily="18" charset="0"/>
              </a:rPr>
              <a:t>Анатольевна</a:t>
            </a:r>
            <a:r>
              <a:rPr lang="ru-RU" sz="2400" b="1" dirty="0" smtClean="0">
                <a:latin typeface="Georgia" pitchFamily="18" charset="0"/>
              </a:rPr>
              <a:t/>
            </a:r>
            <a:br>
              <a:rPr lang="ru-RU" sz="2400" b="1" dirty="0" smtClean="0">
                <a:latin typeface="Georgia" pitchFamily="18" charset="0"/>
              </a:rPr>
            </a:br>
            <a:r>
              <a:rPr lang="ru-RU" sz="2000" b="1" dirty="0" smtClean="0">
                <a:latin typeface="Georgia" pitchFamily="18" charset="0"/>
              </a:rPr>
              <a:t>8.09.1923 – 29.11.1941</a:t>
            </a:r>
            <a:endParaRPr lang="ru-RU" sz="2000" b="1" dirty="0"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85728"/>
            <a:ext cx="4143404" cy="6324808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FFFF00"/>
                </a:solidFill>
                <a:latin typeface="Georgia" pitchFamily="18" charset="0"/>
              </a:rPr>
              <a:t>О подвиге Зои Космодемьянской впервые было рассказано в очерке П. Лидова «Таня», напечатанном в «Правде» 27 января 1942 г. Тогда еще не было </a:t>
            </a:r>
            <a:r>
              <a:rPr lang="ru-RU" b="1" dirty="0" smtClean="0">
                <a:solidFill>
                  <a:srgbClr val="FFFF00"/>
                </a:solidFill>
                <a:latin typeface="Georgia" pitchFamily="18" charset="0"/>
              </a:rPr>
              <a:t>известно, </a:t>
            </a:r>
            <a:r>
              <a:rPr lang="ru-RU" b="1" dirty="0" smtClean="0">
                <a:solidFill>
                  <a:srgbClr val="FFFF00"/>
                </a:solidFill>
                <a:latin typeface="Georgia" pitchFamily="18" charset="0"/>
              </a:rPr>
              <a:t>кто эта девушка. Ею оказалась ученица 10 класса школы № 201 Октябрьского района Москвы — Зоя Космодемьянская,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FFFF00"/>
                </a:solidFill>
                <a:latin typeface="Georgia" pitchFamily="18" charset="0"/>
              </a:rPr>
              <a:t>которая в октябре 1941 года </a:t>
            </a:r>
          </a:p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FFFF00"/>
                </a:solidFill>
                <a:latin typeface="Georgia" pitchFamily="18" charset="0"/>
              </a:rPr>
              <a:t>ушла добровольцем в </a:t>
            </a:r>
            <a:r>
              <a:rPr lang="ru-RU" b="1" dirty="0" smtClean="0">
                <a:solidFill>
                  <a:srgbClr val="FFFF00"/>
                </a:solidFill>
                <a:latin typeface="Georgia" pitchFamily="18" charset="0"/>
              </a:rPr>
              <a:t>партизаны</a:t>
            </a:r>
            <a:r>
              <a:rPr lang="ru-RU" b="1" dirty="0" smtClean="0">
                <a:solidFill>
                  <a:srgbClr val="FFFF00"/>
                </a:solidFill>
                <a:latin typeface="Georgia" pitchFamily="18" charset="0"/>
              </a:rPr>
              <a:t>.</a:t>
            </a:r>
            <a:endParaRPr lang="ru-RU" b="1" dirty="0" smtClean="0">
              <a:solidFill>
                <a:srgbClr val="FFFF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500034" y="357166"/>
            <a:ext cx="8143932" cy="1071570"/>
            <a:chOff x="500034" y="357166"/>
            <a:chExt cx="8072494" cy="1071570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4" name="Прямоугольник 3"/>
            <p:cNvSpPr/>
            <p:nvPr/>
          </p:nvSpPr>
          <p:spPr>
            <a:xfrm>
              <a:off x="500034" y="357166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00034" y="571480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00034" y="785794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00034" y="1000108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00034" y="1214422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43932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273050"/>
          </a:sp3d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Битва под Москвой</a:t>
            </a:r>
            <a:endParaRPr lang="ru-RU" sz="72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8676" name="Picture 4" descr="C:\Users\Максим\Desktop\Игорь учеба\Военные фото\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1500174"/>
            <a:ext cx="2466976" cy="2746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C:\Users\Максим\Desktop\Игорь учеба\Военные фото\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6480" y="3857628"/>
            <a:ext cx="2530816" cy="2795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500034" y="5286388"/>
            <a:ext cx="3000396" cy="1323439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FFFF00"/>
                </a:solidFill>
                <a:latin typeface="Georgia" pitchFamily="18" charset="0"/>
              </a:rPr>
              <a:t>Младший лейтенант, Талалихин В.В.,</a:t>
            </a:r>
          </a:p>
          <a:p>
            <a:pPr algn="ctr"/>
            <a:r>
              <a:rPr lang="ru-RU" sz="2000" b="1" dirty="0">
                <a:solidFill>
                  <a:srgbClr val="FFFF00"/>
                </a:solidFill>
                <a:latin typeface="Georgia" pitchFamily="18" charset="0"/>
              </a:rPr>
              <a:t>  военный летчик</a:t>
            </a:r>
          </a:p>
        </p:txBody>
      </p:sp>
      <p:pic>
        <p:nvPicPr>
          <p:cNvPr id="15" name="Picture 2" descr="Картинка 4 из 107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1428736"/>
            <a:ext cx="2714644" cy="3691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009" t="15178" r="1598" b="12534"/>
          <a:stretch>
            <a:fillRect/>
          </a:stretch>
        </p:blipFill>
        <p:spPr bwMode="auto">
          <a:xfrm>
            <a:off x="1714480" y="159116"/>
            <a:ext cx="5715040" cy="6632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marL="93663" indent="269875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ln w="18415" cmpd="sng">
                <a:solidFill>
                  <a:srgbClr val="FFC0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Georgia" pitchFamily="18" charset="0"/>
            </a:endParaRPr>
          </a:p>
          <a:p>
            <a:pPr marL="93663" indent="269875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Начало коренного перелома в войне</a:t>
            </a:r>
          </a:p>
          <a:p>
            <a:pPr marL="93663" indent="269875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Первое крупное поражение </a:t>
            </a:r>
            <a:r>
              <a:rPr lang="ru-RU" sz="28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            </a:t>
            </a:r>
          </a:p>
          <a:p>
            <a:pPr marL="93663" indent="269875" eaLnBrk="1" fontAlgn="auto" hangingPunct="1">
              <a:spcAft>
                <a:spcPts val="0"/>
              </a:spcAft>
              <a:buNone/>
              <a:defRPr/>
            </a:pPr>
            <a:r>
              <a:rPr lang="ru-RU" sz="28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фашистских </a:t>
            </a:r>
            <a:r>
              <a:rPr lang="ru-RU" sz="28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войск</a:t>
            </a:r>
          </a:p>
          <a:p>
            <a:pPr marL="93663" indent="269875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 Провал «молниеносной» войны</a:t>
            </a:r>
          </a:p>
          <a:p>
            <a:pPr marL="93663" indent="269875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8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Отказ Японии вступать в войну с СССР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500034" y="357166"/>
            <a:ext cx="8143932" cy="1071570"/>
            <a:chOff x="500034" y="357166"/>
            <a:chExt cx="8072494" cy="1071570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4" name="Прямоугольник 3"/>
            <p:cNvSpPr/>
            <p:nvPr/>
          </p:nvSpPr>
          <p:spPr>
            <a:xfrm>
              <a:off x="500034" y="357166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00034" y="571480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00034" y="785794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00034" y="1000108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00034" y="1214422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8143932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273050"/>
          </a:sp3d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Значение Битвы под Москвой</a:t>
            </a:r>
            <a:r>
              <a:rPr lang="ru-RU" sz="4000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>:</a:t>
            </a:r>
            <a:r>
              <a:rPr lang="ru-RU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  <a:t/>
            </a:r>
            <a:br>
              <a:rPr lang="ru-RU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Georgia" pitchFamily="18" charset="0"/>
              </a:rPr>
            </a:br>
            <a:endParaRPr lang="ru-RU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3008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5957" y="649468"/>
            <a:ext cx="7412086" cy="5559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357826"/>
            <a:ext cx="9144000" cy="135732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Победа Красной Армии под Москвой имела огромное значение.                         Советские войска впервые за всю Вторую мировую войну                                     нанесли крупное поражение немецкой армии,                                                                 был развеян миф о ее непобедимости. 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050" name="Picture 2" descr="Картинка 24 из 6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27317"/>
            <a:ext cx="8001056" cy="5026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Картинка 2 из 27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5" y="250010"/>
            <a:ext cx="8311124" cy="6233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14282" y="142852"/>
            <a:ext cx="8715436" cy="175432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b="1" dirty="0" smtClean="0">
                <a:solidFill>
                  <a:srgbClr val="FFFF00"/>
                </a:solidFill>
                <a:latin typeface="Georgia" pitchFamily="18" charset="0"/>
              </a:rPr>
              <a:t>Мы свою победу выстрадали честно,</a:t>
            </a:r>
            <a:br>
              <a:rPr lang="ru-RU" b="1" dirty="0" smtClean="0">
                <a:solidFill>
                  <a:srgbClr val="FFFF00"/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rgbClr val="FFFF00"/>
                </a:solidFill>
                <a:latin typeface="Georgia" pitchFamily="18" charset="0"/>
              </a:rPr>
              <a:t>Преданы святому кровному родству.</a:t>
            </a:r>
            <a:br>
              <a:rPr lang="ru-RU" b="1" dirty="0" smtClean="0">
                <a:solidFill>
                  <a:srgbClr val="FFFF00"/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rgbClr val="FFFF00"/>
                </a:solidFill>
                <a:latin typeface="Georgia" pitchFamily="18" charset="0"/>
              </a:rPr>
              <a:t>В каждом новом доме, в каждой новой песне</a:t>
            </a:r>
            <a:br>
              <a:rPr lang="ru-RU" b="1" dirty="0" smtClean="0">
                <a:solidFill>
                  <a:srgbClr val="FFFF00"/>
                </a:solidFill>
                <a:latin typeface="Georgia" pitchFamily="18" charset="0"/>
              </a:rPr>
            </a:br>
            <a:r>
              <a:rPr lang="ru-RU" b="1" dirty="0" smtClean="0">
                <a:solidFill>
                  <a:srgbClr val="FFFF00"/>
                </a:solidFill>
                <a:latin typeface="Georgia" pitchFamily="18" charset="0"/>
              </a:rPr>
              <a:t>Помните ушедших в битву за Москву!</a:t>
            </a:r>
            <a:endParaRPr lang="ru-RU" b="1" dirty="0">
              <a:solidFill>
                <a:srgbClr val="FFFF00"/>
              </a:solidFill>
              <a:latin typeface="Georgia" pitchFamily="18" charset="0"/>
            </a:endParaRPr>
          </a:p>
        </p:txBody>
      </p:sp>
      <p:pic>
        <p:nvPicPr>
          <p:cNvPr id="50180" name="Picture 4" descr="Картинка 30 из 278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785926"/>
            <a:ext cx="8858312" cy="4924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184" name="Picture 8" descr="Картинка 94 из 132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1849190"/>
            <a:ext cx="3286148" cy="3380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6" descr="Картинка 42 из 272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5" name="Левитан - О начале ВОВ (mp3ostrov.com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33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5500694" cy="6500834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8 мая 1965 года </a:t>
            </a:r>
          </a:p>
          <a:p>
            <a:pPr algn="l">
              <a:lnSpc>
                <a:spcPct val="150000"/>
              </a:lnSpc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Москве было присвоено почетное звание </a:t>
            </a:r>
          </a:p>
          <a:p>
            <a:pPr algn="l">
              <a:lnSpc>
                <a:spcPct val="150000"/>
              </a:lnSpc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«город-герой» </a:t>
            </a:r>
          </a:p>
          <a:p>
            <a:pPr algn="l">
              <a:lnSpc>
                <a:spcPct val="150000"/>
              </a:lnSpc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 огромный вклад </a:t>
            </a:r>
          </a:p>
          <a:p>
            <a:pPr algn="l">
              <a:lnSpc>
                <a:spcPct val="150000"/>
              </a:lnSpc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трудящихся Москвы </a:t>
            </a:r>
          </a:p>
          <a:p>
            <a:pPr algn="l">
              <a:lnSpc>
                <a:spcPct val="150000"/>
              </a:lnSpc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дело обороны</a:t>
            </a:r>
          </a:p>
          <a:p>
            <a:pPr algn="l">
              <a:lnSpc>
                <a:spcPct val="150000"/>
              </a:lnSpc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столицы и разгром </a:t>
            </a:r>
          </a:p>
          <a:p>
            <a:pPr algn="l">
              <a:lnSpc>
                <a:spcPct val="150000"/>
              </a:lnSpc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немцев под Москвой.</a:t>
            </a:r>
          </a:p>
          <a:p>
            <a:endParaRPr lang="ru-RU" dirty="0"/>
          </a:p>
        </p:txBody>
      </p:sp>
      <p:pic>
        <p:nvPicPr>
          <p:cNvPr id="1026" name="Picture 2" descr="Картинка 26 из 18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1428736"/>
            <a:ext cx="5235513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286644" y="5000636"/>
            <a:ext cx="1214446" cy="142876"/>
          </a:xfrm>
          <a:prstGeom prst="rect">
            <a:avLst/>
          </a:prstGeom>
          <a:solidFill>
            <a:srgbClr val="6633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0829" y="3844120"/>
            <a:ext cx="4513171" cy="30138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14289"/>
            <a:ext cx="4238628" cy="2808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D:\фото лето 2011\119_PANA\P11905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285860"/>
            <a:ext cx="4476780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43175" cy="3933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22501" y="2895119"/>
            <a:ext cx="2521499" cy="39628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1" descr="D:\фото лето 2011\119_PANA\P11905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57422" y="1714488"/>
            <a:ext cx="4286280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5669" y="3571876"/>
            <a:ext cx="4868331" cy="32861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D:\фото 2011-2012\100_PANA\P100043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547634" y="547632"/>
            <a:ext cx="5167200" cy="40719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482282" cy="36861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00" y="4375832"/>
            <a:ext cx="3571900" cy="248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5984" y="857232"/>
            <a:ext cx="3228876" cy="48433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4810" y="0"/>
            <a:ext cx="4588718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362943"/>
            <a:ext cx="4359262" cy="3495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E:\печать\20120511_2_006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416299" cy="51244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89978" cy="3343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E:\печать\20120511_2_00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750100"/>
            <a:ext cx="4071934" cy="6107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91351af80f2cbd5254237b67c110c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8"/>
          <p:cNvGrpSpPr/>
          <p:nvPr/>
        </p:nvGrpSpPr>
        <p:grpSpPr>
          <a:xfrm>
            <a:off x="500034" y="357166"/>
            <a:ext cx="8143932" cy="1071570"/>
            <a:chOff x="500034" y="357166"/>
            <a:chExt cx="8072494" cy="1071570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4" name="Прямоугольник 3"/>
            <p:cNvSpPr/>
            <p:nvPr/>
          </p:nvSpPr>
          <p:spPr>
            <a:xfrm>
              <a:off x="500034" y="357166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00034" y="571480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00034" y="785794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00034" y="1000108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00034" y="1214422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43932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273050"/>
          </a:sp3d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Битва под Москвой</a:t>
            </a:r>
            <a:endParaRPr lang="ru-RU" sz="72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7109" name="AutoShape 5"/>
          <p:cNvSpPr>
            <a:spLocks noChangeArrowheads="1"/>
          </p:cNvSpPr>
          <p:nvPr/>
        </p:nvSpPr>
        <p:spPr bwMode="auto">
          <a:xfrm>
            <a:off x="323528" y="1700808"/>
            <a:ext cx="8424862" cy="4824412"/>
          </a:xfrm>
          <a:prstGeom prst="flowChartProcess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ru-RU" sz="4800" b="1" dirty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СПАСИБО </a:t>
            </a:r>
            <a:endParaRPr lang="ru-RU" sz="4800" b="1" dirty="0" smtClean="0">
              <a:solidFill>
                <a:srgbClr val="FFFF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eorgia" pitchFamily="18" charset="0"/>
            </a:endParaRPr>
          </a:p>
          <a:p>
            <a:endParaRPr lang="ru-RU" sz="4800" b="1" dirty="0" smtClean="0">
              <a:solidFill>
                <a:srgbClr val="FFFF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eorgia" pitchFamily="18" charset="0"/>
            </a:endParaRPr>
          </a:p>
          <a:p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         ЗА </a:t>
            </a:r>
          </a:p>
          <a:p>
            <a:endParaRPr lang="ru-RU" sz="4800" b="1" dirty="0" smtClean="0">
              <a:solidFill>
                <a:srgbClr val="FFFF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eorgia" pitchFamily="18" charset="0"/>
            </a:endParaRPr>
          </a:p>
          <a:p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ВНИМАНИЕ</a:t>
            </a:r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Georgia" pitchFamily="18" charset="0"/>
              </a:rPr>
              <a:t>!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6" descr="Картинка 42 из 272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" name="Marsh-Proschanie-slavyanki(mp3-sait.inf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572528" y="6286520"/>
            <a:ext cx="304800" cy="304800"/>
          </a:xfrm>
          <a:prstGeom prst="rect">
            <a:avLst/>
          </a:prstGeom>
        </p:spPr>
      </p:pic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3857628"/>
            <a:ext cx="5186370" cy="2268535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1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8"/>
          <p:cNvGrpSpPr/>
          <p:nvPr/>
        </p:nvGrpSpPr>
        <p:grpSpPr>
          <a:xfrm>
            <a:off x="500034" y="357166"/>
            <a:ext cx="8143932" cy="1071570"/>
            <a:chOff x="500034" y="357166"/>
            <a:chExt cx="8072494" cy="1071570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4" name="Прямоугольник 3"/>
            <p:cNvSpPr/>
            <p:nvPr/>
          </p:nvSpPr>
          <p:spPr>
            <a:xfrm>
              <a:off x="500034" y="357166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00034" y="571480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00034" y="785794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00034" y="1000108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00034" y="1214422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43932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273050"/>
          </a:sp3d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Битва под Москвой</a:t>
            </a:r>
            <a:endParaRPr lang="ru-RU" sz="72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2" name="3037.mpg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231879" y="1571612"/>
            <a:ext cx="6667546" cy="5000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9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500034" y="357166"/>
            <a:ext cx="8143932" cy="1071570"/>
            <a:chOff x="500034" y="357166"/>
            <a:chExt cx="8072494" cy="1071570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4" name="Прямоугольник 3"/>
            <p:cNvSpPr/>
            <p:nvPr/>
          </p:nvSpPr>
          <p:spPr>
            <a:xfrm>
              <a:off x="500034" y="357166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00034" y="571480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00034" y="785794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00034" y="1000108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00034" y="1214422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43932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273050"/>
          </a:sp3d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Битва под Москвой</a:t>
            </a:r>
            <a:endParaRPr lang="ru-RU" sz="72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5603" name="Picture 15" descr="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6000" contrast="12000"/>
          </a:blip>
          <a:srcRect/>
          <a:stretch>
            <a:fillRect/>
          </a:stretch>
        </p:blipFill>
        <p:spPr>
          <a:xfrm>
            <a:off x="857224" y="1428750"/>
            <a:ext cx="7358114" cy="4903788"/>
          </a:xfrm>
          <a:ln w="19050">
            <a:solidFill>
              <a:srgbClr val="0066FF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8"/>
          <p:cNvGrpSpPr/>
          <p:nvPr/>
        </p:nvGrpSpPr>
        <p:grpSpPr>
          <a:xfrm>
            <a:off x="500034" y="357166"/>
            <a:ext cx="8143932" cy="1071570"/>
            <a:chOff x="500034" y="357166"/>
            <a:chExt cx="8072494" cy="1071570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4" name="Прямоугольник 3"/>
            <p:cNvSpPr/>
            <p:nvPr/>
          </p:nvSpPr>
          <p:spPr>
            <a:xfrm>
              <a:off x="500034" y="357166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00034" y="571480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00034" y="785794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00034" y="1000108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00034" y="1214422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43932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273050"/>
          </a:sp3d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7200" b="1" dirty="0" smtClean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Битва под Москвой</a:t>
            </a:r>
            <a:endParaRPr lang="ru-RU" sz="72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00035" y="1643050"/>
            <a:ext cx="3500461" cy="452431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ru-RU" sz="3200" b="1" dirty="0" smtClean="0">
              <a:solidFill>
                <a:srgbClr val="FFFF00"/>
              </a:solidFill>
              <a:latin typeface="Georgia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Georgia" pitchFamily="18" charset="0"/>
              </a:rPr>
              <a:t>С 30 сентября по </a:t>
            </a:r>
            <a:r>
              <a:rPr lang="ru-RU" sz="3200" b="1" dirty="0" smtClean="0">
                <a:solidFill>
                  <a:srgbClr val="FFFF00"/>
                </a:solidFill>
                <a:latin typeface="Georgia" pitchFamily="18" charset="0"/>
              </a:rPr>
              <a:t>20 апреля </a:t>
            </a:r>
            <a:r>
              <a:rPr lang="ru-RU" sz="3200" b="1" dirty="0" smtClean="0">
                <a:solidFill>
                  <a:srgbClr val="FFFF00"/>
                </a:solidFill>
                <a:latin typeface="Georgia" pitchFamily="18" charset="0"/>
              </a:rPr>
              <a:t>1942 года длилась </a:t>
            </a:r>
          </a:p>
          <a:p>
            <a:pPr algn="ctr"/>
            <a:r>
              <a:rPr lang="ru-RU" sz="3200" b="1" dirty="0" smtClean="0">
                <a:solidFill>
                  <a:srgbClr val="FFFF00"/>
                </a:solidFill>
                <a:latin typeface="Georgia" pitchFamily="18" charset="0"/>
              </a:rPr>
              <a:t>битва за столицу нашей Родины  - Москву.</a:t>
            </a:r>
            <a:endParaRPr lang="ru-RU" sz="3200" b="1" dirty="0">
              <a:solidFill>
                <a:srgbClr val="FFFF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8"/>
          <p:cNvGrpSpPr/>
          <p:nvPr/>
        </p:nvGrpSpPr>
        <p:grpSpPr>
          <a:xfrm>
            <a:off x="500034" y="357166"/>
            <a:ext cx="8143932" cy="1071570"/>
            <a:chOff x="500034" y="357166"/>
            <a:chExt cx="8072494" cy="1071570"/>
          </a:xfrm>
          <a:effectLst>
            <a:glow rad="2286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4" name="Прямоугольник 3"/>
            <p:cNvSpPr/>
            <p:nvPr/>
          </p:nvSpPr>
          <p:spPr>
            <a:xfrm>
              <a:off x="500034" y="357166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500034" y="571480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00034" y="785794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00034" y="1000108"/>
              <a:ext cx="8072494" cy="214314"/>
            </a:xfrm>
            <a:prstGeom prst="rect">
              <a:avLst/>
            </a:prstGeom>
            <a:solidFill>
              <a:srgbClr val="DB8513">
                <a:alpha val="7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00034" y="1214422"/>
              <a:ext cx="8072494" cy="214314"/>
            </a:xfrm>
            <a:prstGeom prst="rect">
              <a:avLst/>
            </a:prstGeom>
            <a:solidFill>
              <a:schemeClr val="tx1">
                <a:alpha val="7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43932" cy="114300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273050"/>
          </a:sp3d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sz="7200" b="1" dirty="0">
              <a:ln w="18415" cmpd="sng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28596" y="1571612"/>
            <a:ext cx="8358246" cy="464347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endParaRPr lang="ru-RU" sz="7200" b="1" dirty="0" smtClean="0">
              <a:solidFill>
                <a:srgbClr val="FFFF00"/>
              </a:solidFill>
              <a:latin typeface="Georgia" pitchFamily="18" charset="0"/>
            </a:endParaRPr>
          </a:p>
          <a:p>
            <a:pPr algn="ctr"/>
            <a:r>
              <a:rPr lang="ru-RU" sz="7200" b="1" dirty="0" smtClean="0">
                <a:solidFill>
                  <a:srgbClr val="FFFF00"/>
                </a:solidFill>
                <a:latin typeface="Georgia" pitchFamily="18" charset="0"/>
              </a:rPr>
              <a:t>Хроника </a:t>
            </a:r>
          </a:p>
          <a:p>
            <a:pPr algn="ctr"/>
            <a:r>
              <a:rPr lang="ru-RU" sz="7200" b="1" dirty="0" smtClean="0">
                <a:solidFill>
                  <a:srgbClr val="FFFF00"/>
                </a:solidFill>
                <a:latin typeface="Georgia" pitchFamily="18" charset="0"/>
              </a:rPr>
              <a:t> событий</a:t>
            </a:r>
          </a:p>
          <a:p>
            <a:pPr algn="ctr"/>
            <a:endParaRPr lang="ru-RU" sz="7200" b="1" dirty="0">
              <a:solidFill>
                <a:srgbClr val="FFFF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286388"/>
            <a:ext cx="9144000" cy="1000132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Москва была опоясана противотанковыми рвами и надолбами, проволочными заграждениями, окопами, дотами и дзотами. </a:t>
            </a:r>
          </a:p>
          <a:p>
            <a:pPr>
              <a:lnSpc>
                <a:spcPct val="170000"/>
              </a:lnSpc>
            </a:pPr>
            <a:endParaRPr lang="ru-RU" sz="2400" dirty="0">
              <a:latin typeface="Georgia" pitchFamily="18" charset="0"/>
            </a:endParaRPr>
          </a:p>
        </p:txBody>
      </p:sp>
      <p:pic>
        <p:nvPicPr>
          <p:cNvPr id="4" name="Picture 1" descr="G:\БИТВА ПОД МОСКВОЙ\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0"/>
            <a:ext cx="8286776" cy="5438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30009538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TS030009538</Template>
  <TotalTime>1551</TotalTime>
  <Words>296</Words>
  <Application>Microsoft Office PowerPoint</Application>
  <PresentationFormat>Экран (4:3)</PresentationFormat>
  <Paragraphs>67</Paragraphs>
  <Slides>38</Slides>
  <Notes>1</Notes>
  <HiddenSlides>0</HiddenSlides>
  <MMClips>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TS030009538</vt:lpstr>
      <vt:lpstr>Классный час</vt:lpstr>
      <vt:lpstr>Слайд 2</vt:lpstr>
      <vt:lpstr>Слайд 3</vt:lpstr>
      <vt:lpstr>Слайд 4</vt:lpstr>
      <vt:lpstr>Битва под Москвой</vt:lpstr>
      <vt:lpstr>Битва под Москвой</vt:lpstr>
      <vt:lpstr>Битва под Москвой</vt:lpstr>
      <vt:lpstr>Слайд 8</vt:lpstr>
      <vt:lpstr>Слайд 9</vt:lpstr>
      <vt:lpstr>Битва под Москвой</vt:lpstr>
      <vt:lpstr>Слайд 11</vt:lpstr>
      <vt:lpstr>Битва под Москвой</vt:lpstr>
      <vt:lpstr>Битва под Москвой</vt:lpstr>
      <vt:lpstr>Слайд 14</vt:lpstr>
      <vt:lpstr>Парад на Красной площади </vt:lpstr>
      <vt:lpstr>История в лицах</vt:lpstr>
      <vt:lpstr>Слайд 17</vt:lpstr>
      <vt:lpstr>Слайд 18</vt:lpstr>
      <vt:lpstr>Слайд 19</vt:lpstr>
      <vt:lpstr>Битва под Москвой</vt:lpstr>
      <vt:lpstr>Битва под Москвой</vt:lpstr>
      <vt:lpstr>Космодемьянская  Зоя  Анатольевна 8.09.1923 – 29.11.1941</vt:lpstr>
      <vt:lpstr>Битва под Москвой</vt:lpstr>
      <vt:lpstr>Слайд 24</vt:lpstr>
      <vt:lpstr>Значение Битвы под Москвой: 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Битва под Москвой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 декабря</dc:title>
  <dc:creator>Максим</dc:creator>
  <cp:lastModifiedBy>Admin</cp:lastModifiedBy>
  <cp:revision>116</cp:revision>
  <dcterms:created xsi:type="dcterms:W3CDTF">2011-12-01T11:35:53Z</dcterms:created>
  <dcterms:modified xsi:type="dcterms:W3CDTF">2012-12-04T08:56:40Z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TC030009538</vt:lpwstr>
  </property>
</Properties>
</file>